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6" r:id="rId1"/>
  </p:sldMasterIdLst>
  <p:notesMasterIdLst>
    <p:notesMasterId r:id="rId40"/>
  </p:notesMasterIdLst>
  <p:handoutMasterIdLst>
    <p:handoutMasterId r:id="rId41"/>
  </p:handoutMasterIdLst>
  <p:sldIdLst>
    <p:sldId id="256" r:id="rId2"/>
    <p:sldId id="411" r:id="rId3"/>
    <p:sldId id="445" r:id="rId4"/>
    <p:sldId id="442" r:id="rId5"/>
    <p:sldId id="460" r:id="rId6"/>
    <p:sldId id="412" r:id="rId7"/>
    <p:sldId id="413" r:id="rId8"/>
    <p:sldId id="414" r:id="rId9"/>
    <p:sldId id="415" r:id="rId10"/>
    <p:sldId id="440" r:id="rId11"/>
    <p:sldId id="446" r:id="rId12"/>
    <p:sldId id="447" r:id="rId13"/>
    <p:sldId id="416" r:id="rId14"/>
    <p:sldId id="421" r:id="rId15"/>
    <p:sldId id="422" r:id="rId16"/>
    <p:sldId id="458" r:id="rId17"/>
    <p:sldId id="459" r:id="rId18"/>
    <p:sldId id="417" r:id="rId19"/>
    <p:sldId id="424" r:id="rId20"/>
    <p:sldId id="451" r:id="rId21"/>
    <p:sldId id="429" r:id="rId22"/>
    <p:sldId id="430" r:id="rId23"/>
    <p:sldId id="431" r:id="rId24"/>
    <p:sldId id="432" r:id="rId25"/>
    <p:sldId id="452" r:id="rId26"/>
    <p:sldId id="453" r:id="rId27"/>
    <p:sldId id="433" r:id="rId28"/>
    <p:sldId id="434" r:id="rId29"/>
    <p:sldId id="435" r:id="rId30"/>
    <p:sldId id="461" r:id="rId31"/>
    <p:sldId id="436" r:id="rId32"/>
    <p:sldId id="437" r:id="rId33"/>
    <p:sldId id="438" r:id="rId34"/>
    <p:sldId id="462" r:id="rId35"/>
    <p:sldId id="457" r:id="rId36"/>
    <p:sldId id="455" r:id="rId37"/>
    <p:sldId id="456" r:id="rId38"/>
    <p:sldId id="454" r:id="rId39"/>
  </p:sldIdLst>
  <p:sldSz cx="9144000" cy="6858000" type="screen4x3"/>
  <p:notesSz cx="6858000" cy="9067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D27D00"/>
    <a:srgbClr val="F0EA00"/>
    <a:srgbClr val="DDD800"/>
    <a:srgbClr val="FFFF00"/>
    <a:srgbClr val="FFFF66"/>
    <a:srgbClr val="FF3300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 autoAdjust="0"/>
    <p:restoredTop sz="94721" autoAdjust="0"/>
  </p:normalViewPr>
  <p:slideViewPr>
    <p:cSldViewPr>
      <p:cViewPr varScale="1">
        <p:scale>
          <a:sx n="81" d="100"/>
          <a:sy n="81" d="100"/>
        </p:scale>
        <p:origin x="150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-4970"/>
    </p:cViewPr>
  </p:sorterViewPr>
  <p:notesViewPr>
    <p:cSldViewPr>
      <p:cViewPr varScale="1">
        <p:scale>
          <a:sx n="75" d="100"/>
          <a:sy n="75" d="100"/>
        </p:scale>
        <p:origin x="-2371" y="-72"/>
      </p:cViewPr>
      <p:guideLst>
        <p:guide orient="horz" pos="2856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84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16T13:10:22.101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738A4FAE-C038-4044-92B3-EE610219685D}" emma:medium="tactile" emma:mode="ink">
          <msink:context xmlns:msink="http://schemas.microsoft.com/ink/2010/main" type="inkDrawing" rotatedBoundingBox="2489,6207 2505,5713 2546,5714 2530,6209" semanticType="callout" shapeName="Other">
            <msink:sourceLink direction="to" ref="{BA5FF2D1-FBB7-4640-9E60-6872AFB28A3C}"/>
          </msink:context>
        </emma:interpretation>
      </emma:emma>
    </inkml:annotationXML>
    <inkml:trace contextRef="#ctx0" brushRef="#br0">4140 3023 5891,'0'0'1408,"0"0"-639,0-23-257,0 23-64,0 0-80,0 0-32,0 0 1,0 0 31,0 0 48,0 0-32,0 0-64,0 0-48,0 0-96,0 0 17,0 0-65,0 0 16,0 0-16,0 0-16,0 0 48,0 0 16,0 23-32,0-23 0,0 0-16,0 0 0,0 24-32,0-24 32,0 0 0,0 0 16,0 0 1,0 24-1,0-24 0,0 0 16,0 0 16,0 23 16,0-23-16,0 23 16,0-23-16,0 24-48,0-24 16,0 24-64,0-1-16,0-23-48,0 23 48,0-23-32,0 24 0,0 0 0,0-24 64,0 23-16,0-23 17,0 24-49,0 0 48,0-24-32,0 23 48,0-23-32,0 23 0,0-23-32,0 24 32,0-24-32,0 0-16,0 24-16,0-24-16,0 0 16,0 0-32,0 0 32,0 0-32,0 0 0,0 0 32,0 0 0,0 0-16,0 0 16,0 0 0,0 0 0,0 0-16,0 0 16,0 0 16,0 0-32,0-24 16,0 24 16,0-24-32,0 1 0,0 0 0,0 23 32,0-24 16,0 0-16,23-23 16,-23 23 0,0 24 0,0-23 32,0 0-16,0-1 0,-23 0 16,23 24-16,0-23-16,0 23 0,0 0 0,0-23-16,0 23 0,0 0-48,0 0 48,0 0-64,0 0 32,0 0 0,0 0 16,0 0 0,0 23-16,0-23 0,0 23-16,0 1 16,0 0 0,0-1 0,0 0 0,0 1 0,0 0 16,0-1-16,0 25 32,0-25-16,0 0 16,0 1-48,0 0 64,0-1-48,0-23 48,0 23-16,-24-23 16,24 24-48,0-24 32,0 0 48,0 0-32,0 0-48,0 0-48,0 0 80,0 0-32,0-24-160,0 1-352,0 23-832,0-23-593,0 23-12646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16T13:10:24.559"/>
    </inkml:context>
    <inkml:brush xml:id="br0">
      <inkml:brushProperty name="width" value="0.03333" units="cm"/>
      <inkml:brushProperty name="height" value="0.03333" units="cm"/>
    </inkml:brush>
  </inkml:definitions>
  <inkml:traceGroup>
    <inkml:annotationXML>
      <emma:emma xmlns:emma="http://www.w3.org/2003/04/emma" version="1.0">
        <emma:interpretation id="{060F1EF4-E30E-46BA-85BF-B6764438D816}" emma:medium="tactile" emma:mode="ink">
          <msink:context xmlns:msink="http://schemas.microsoft.com/ink/2010/main" type="writingRegion" rotatedBoundingBox="5008,3386 5454,3386 5454,4326 5008,4326"/>
        </emma:interpretation>
      </emma:emma>
    </inkml:annotationXML>
    <inkml:traceGroup>
      <inkml:annotationXML>
        <emma:emma xmlns:emma="http://www.w3.org/2003/04/emma" version="1.0">
          <emma:interpretation id="{F3322F6C-12D0-4C17-A92C-6C23BA929076}" emma:medium="tactile" emma:mode="ink">
            <msink:context xmlns:msink="http://schemas.microsoft.com/ink/2010/main" type="paragraph" rotatedBoundingBox="5008,3386 5454,3386 5454,4326 5008,4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E64AE1-9FBB-4F42-8837-7099B05E9417}" emma:medium="tactile" emma:mode="ink">
              <msink:context xmlns:msink="http://schemas.microsoft.com/ink/2010/main" type="line" rotatedBoundingBox="5008,3386 5454,3386 5454,4326 5008,4326"/>
            </emma:interpretation>
          </emma:emma>
        </inkml:annotationXML>
        <inkml:traceGroup>
          <inkml:annotationXML>
            <emma:emma xmlns:emma="http://www.w3.org/2003/04/emma" version="1.0">
              <emma:interpretation id="{BA5FF2D1-FBB7-4640-9E60-6872AFB28A3C}" emma:medium="tactile" emma:mode="ink">
                <msink:context xmlns:msink="http://schemas.microsoft.com/ink/2010/main" type="inkWord" rotatedBoundingBox="5008,3386 5454,3386 5454,4326 5008,4326">
                  <msink:destinationLink direction="to" ref="{738A4FAE-C038-4044-92B3-EE610219685D}"/>
                </msink:context>
              </emma:interpretation>
              <emma:one-of disjunction-type="recognition" id="oneOf0">
                <emma:interpretation id="interp0" emma:lang="en-US" emma:confidence="1">
                  <emma:literal>d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0</emma:literal>
                </emma:interpretation>
              </emma:one-of>
            </emma:emma>
          </inkml:annotationXML>
          <inkml:trace contextRef="#ctx0" brushRef="#br0">5798 2376 5346,'0'0'2946,"0"0"-1826,0 0-479,23 0-209,-23 0-128,0 0-32,0 0-32,0 0-16,0 0 16,0 0-16,-23 0-15,23-24-1,0 24-16,0 0 32,-23-23-48,23 23 48,0-24-48,-24 1 48,0 23 16,24-24 0,-23 1-31,0 0-17,-1 23 0,0-24-48,1 0-16,-1 24 16,1 0 0,0 0 0,-1 0 16,0 24 16,1-24 0,0 24-16,-1-24-96,24 23 0,-24 0-32,24 1-16,-23-1-16,23 1 0,0-1 0,0 1 16,0-1 0,0 1-32,0 0 64,0-1-64,23 0 16,-23 1 0,24 0 0,-24-24 0,24 23-32,-1 0 48,-23-23 0,23 24-16,1-24 16,0 0 0,-24 0 49,23 0-82,0 0 34,1 0-1,-24-24 48,23 24-32,1-23 16,-24 0-16,24-1-16,-1 0 0,-23 1 0,23 0 0,-23-25-16,0 25-16,0-1 32,0 1 0,0-24 16,0 0 0,0 24-32,0-25 0,0 25 32,0 0-16,0-1 16,-23-23-48,23 24 48,0-1-16,-23 0 64,23 1-32,0-1-32,0 1-16,0-1 16,0 24 32,0-23-16,0 23-16,0 0 0,0-24-16,0 24 0,0 0 16,0 0-16,0 0 0,0 0 0,0 0 0,0 24-32,0-24 32,0 0 32,-24 23-32,24-23 0,0 24 0,0-1 16,0 1 32,0-1 0,0 1 64,0 0 48,0-24-32,0 46 32,0-22-32,24 0 32,-24-1-32,0 0-48,0 25 0,0-2-32,23 1 32,-23 0-32,0 0 17,0 1-17,0-2 16,0 2 0,0-2-32,0 2 0,0-2-16,0-22 64,0 0 32,0-1 32,0-23 16,0 0-144,23 23-48,-23-23 0,0 0 48,0 0 0,0 0-32,0-23-288,0 23-449,0-23-943,-23-1 1055,-24-23-15302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79450"/>
            <a:ext cx="4533900" cy="340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66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06888"/>
            <a:ext cx="5029200" cy="4081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  <a:p>
            <a:pPr lvl="0"/>
            <a:r>
              <a:rPr lang="en-US"/>
              <a:t>Third level</a:t>
            </a:r>
          </a:p>
          <a:p>
            <a:pPr lvl="0"/>
            <a:r>
              <a:rPr lang="en-US"/>
              <a:t>Fourth level</a:t>
            </a:r>
          </a:p>
          <a:p>
            <a:pPr lvl="0"/>
            <a:r>
              <a:rPr lang="en-US"/>
              <a:t>Fifth level</a:t>
            </a:r>
          </a:p>
        </p:txBody>
      </p:sp>
      <p:sp>
        <p:nvSpPr>
          <p:cNvPr id="366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13775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66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13775"/>
            <a:ext cx="2971800" cy="4540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Times New Roman" pitchFamily="18" charset="0"/>
              </a:defRPr>
            </a:lvl1pPr>
          </a:lstStyle>
          <a:p>
            <a:fld id="{B971F334-4792-474A-B3EC-5F694BAD81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13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EB5D5F-856D-40C0-9AA2-C857437A6DCC}" type="slidenum">
              <a:rPr lang="en-US"/>
              <a:pPr/>
              <a:t>1</a:t>
            </a:fld>
            <a:endParaRPr lang="en-US"/>
          </a:p>
        </p:txBody>
      </p:sp>
      <p:sp>
        <p:nvSpPr>
          <p:cNvPr id="112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64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A22C61-12A9-43F3-924E-D5AF8D943950}" type="slidenum">
              <a:rPr lang="en-US"/>
              <a:pPr/>
              <a:t>14</a:t>
            </a:fld>
            <a:endParaRPr lang="en-US"/>
          </a:p>
        </p:txBody>
      </p:sp>
      <p:sp>
        <p:nvSpPr>
          <p:cNvPr id="138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6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5D416-0EF7-48D6-9970-BAE1AA6C108B}" type="slidenum">
              <a:rPr lang="en-US"/>
              <a:pPr/>
              <a:t>15</a:t>
            </a:fld>
            <a:endParaRPr lang="en-US"/>
          </a:p>
        </p:txBody>
      </p:sp>
      <p:sp>
        <p:nvSpPr>
          <p:cNvPr id="139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8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39D95-ABF0-44F8-BB39-12C42A7920A9}" type="slidenum">
              <a:rPr lang="en-US"/>
              <a:pPr/>
              <a:t>18</a:t>
            </a:fld>
            <a:endParaRPr lang="en-US"/>
          </a:p>
        </p:txBody>
      </p:sp>
      <p:sp>
        <p:nvSpPr>
          <p:cNvPr id="137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80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7B9BB7-6B12-422F-9FFA-060C773FD04C}" type="slidenum">
              <a:rPr lang="en-US"/>
              <a:pPr/>
              <a:t>19</a:t>
            </a:fld>
            <a:endParaRPr lang="en-US"/>
          </a:p>
        </p:txBody>
      </p:sp>
      <p:sp>
        <p:nvSpPr>
          <p:cNvPr id="139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13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A87A12-3497-4C5B-8C3A-98CD57BD7BDF}" type="slidenum">
              <a:rPr lang="en-US"/>
              <a:pPr/>
              <a:t>21</a:t>
            </a:fld>
            <a:endParaRPr lang="en-US"/>
          </a:p>
        </p:txBody>
      </p:sp>
      <p:sp>
        <p:nvSpPr>
          <p:cNvPr id="141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1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C5EB8-F814-4F7A-8D14-E4F4BB0DBC24}" type="slidenum">
              <a:rPr lang="en-US"/>
              <a:pPr/>
              <a:t>22</a:t>
            </a:fld>
            <a:endParaRPr lang="en-US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48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F90B57-B17F-4BE4-BD14-1ED29A86E011}" type="slidenum">
              <a:rPr lang="en-US"/>
              <a:pPr/>
              <a:t>23</a:t>
            </a:fld>
            <a:endParaRPr lang="en-US"/>
          </a:p>
        </p:txBody>
      </p:sp>
      <p:sp>
        <p:nvSpPr>
          <p:cNvPr id="141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B37A9-530F-4C16-B54D-B74458BDE2E4}" type="slidenum">
              <a:rPr lang="en-US"/>
              <a:pPr/>
              <a:t>24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9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B9993-AFFB-4770-AA74-918CA735D728}" type="slidenum">
              <a:rPr lang="en-US"/>
              <a:pPr/>
              <a:t>27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84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238A1-4852-45E7-9589-901379DEE2A6}" type="slidenum">
              <a:rPr lang="en-US"/>
              <a:pPr/>
              <a:t>28</a:t>
            </a:fld>
            <a:endParaRPr lang="en-US"/>
          </a:p>
        </p:txBody>
      </p:sp>
      <p:sp>
        <p:nvSpPr>
          <p:cNvPr id="142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6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702AAA-14B9-4FB0-B8F6-EA67803BF161}" type="slidenum">
              <a:rPr lang="en-US"/>
              <a:pPr/>
              <a:t>2</a:t>
            </a:fld>
            <a:endParaRPr lang="en-US"/>
          </a:p>
        </p:txBody>
      </p:sp>
      <p:sp>
        <p:nvSpPr>
          <p:cNvPr id="136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49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CBDC5E-01C8-4B22-904B-B6BA932068EB}" type="slidenum">
              <a:rPr lang="en-US"/>
              <a:pPr/>
              <a:t>29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31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2866C4-7326-443D-805F-917AC1EA3F27}" type="slidenum">
              <a:rPr lang="en-US"/>
              <a:pPr/>
              <a:t>31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0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CB39C3-F14C-43BB-A46F-8E20CB5EC67A}" type="slidenum">
              <a:rPr lang="en-US"/>
              <a:pPr/>
              <a:t>32</a:t>
            </a:fld>
            <a:endParaRPr lang="en-US"/>
          </a:p>
        </p:txBody>
      </p:sp>
      <p:sp>
        <p:nvSpPr>
          <p:cNvPr id="143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08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41500-1733-4C6D-B327-6229769877E0}" type="slidenum">
              <a:rPr lang="en-US"/>
              <a:pPr/>
              <a:t>33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8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41500-1733-4C6D-B327-6229769877E0}" type="slidenum">
              <a:rPr lang="en-US"/>
              <a:pPr/>
              <a:t>34</a:t>
            </a:fld>
            <a:endParaRPr lang="en-US"/>
          </a:p>
        </p:txBody>
      </p:sp>
      <p:sp>
        <p:nvSpPr>
          <p:cNvPr id="143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BCABE4-A753-4764-8752-E3C90EB37DD1}" type="slidenum">
              <a:rPr lang="en-US"/>
              <a:pPr/>
              <a:t>3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45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BCABE4-A753-4764-8752-E3C90EB37DD1}" type="slidenum">
              <a:rPr lang="en-US"/>
              <a:pPr/>
              <a:t>6</a:t>
            </a:fld>
            <a:endParaRPr lang="en-US"/>
          </a:p>
        </p:txBody>
      </p:sp>
      <p:sp>
        <p:nvSpPr>
          <p:cNvPr id="136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7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CA1FAB-3AE1-494F-96E4-2FDC1B28902C}" type="slidenum">
              <a:rPr lang="en-US"/>
              <a:pPr/>
              <a:t>7</a:t>
            </a:fld>
            <a:endParaRPr lang="en-US"/>
          </a:p>
        </p:txBody>
      </p:sp>
      <p:sp>
        <p:nvSpPr>
          <p:cNvPr id="137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73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45EE23-D9E7-47DA-B04A-8C8E723A692D}" type="slidenum">
              <a:rPr lang="en-US"/>
              <a:pPr/>
              <a:t>8</a:t>
            </a:fld>
            <a:endParaRPr lang="en-US"/>
          </a:p>
        </p:txBody>
      </p:sp>
      <p:sp>
        <p:nvSpPr>
          <p:cNvPr id="137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5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6F65E1-1559-49A9-B9C6-5BD7BF54E7BA}" type="slidenum">
              <a:rPr lang="en-US"/>
              <a:pPr/>
              <a:t>9</a:t>
            </a:fld>
            <a:endParaRPr lang="en-US"/>
          </a:p>
        </p:txBody>
      </p:sp>
      <p:sp>
        <p:nvSpPr>
          <p:cNvPr id="137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55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1F334-4792-474A-B3EC-5F694BAD811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2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4947B1-7F80-4070-AF77-ADE54DD050B8}" type="slidenum">
              <a:rPr lang="en-US"/>
              <a:pPr/>
              <a:t>13</a:t>
            </a:fld>
            <a:endParaRPr lang="en-US"/>
          </a:p>
        </p:txBody>
      </p:sp>
      <p:sp>
        <p:nvSpPr>
          <p:cNvPr id="137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5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B742BF93-29A9-407A-ABC1-9FA7C6A109D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5B695662-6332-4658-8B52-732A71EFF1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0"/>
            <a:ext cx="2171700" cy="6400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362700" cy="6400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514DFDA8-3B29-4BF1-B53A-ED9A4153808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0015E19A-8F60-4879-9299-E2215AE00B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66800"/>
            <a:ext cx="426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2672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EFE65D8E-73C5-47C9-B805-68FA5CD39AB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1BC224EA-C687-405C-A076-1692F49271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8F94FE06-08FC-4434-9B30-42D0A5ECC4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323AEB4C-4816-491A-9933-1AA579826D7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Spring 2008               Slide </a:t>
            </a:r>
            <a:fld id="{313961AC-A2B9-46B1-805C-3A03D250B2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66800"/>
            <a:ext cx="8686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	</a:t>
            </a:r>
          </a:p>
        </p:txBody>
      </p:sp>
      <p:sp>
        <p:nvSpPr>
          <p:cNvPr id="89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5532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Times New Roman" pitchFamily="18" charset="0"/>
              </a:defRPr>
            </a:lvl1pPr>
          </a:lstStyle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8908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33800" y="6553200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Times New Roman" pitchFamily="18" charset="0"/>
              </a:defRPr>
            </a:lvl1pPr>
          </a:lstStyle>
          <a:p>
            <a:r>
              <a:rPr lang="en-US"/>
              <a:t>Dr. Abou-Auf</a:t>
            </a:r>
          </a:p>
        </p:txBody>
      </p:sp>
      <p:sp>
        <p:nvSpPr>
          <p:cNvPr id="8908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15200" y="6553200"/>
            <a:ext cx="17526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Times New Roman" pitchFamily="18" charset="0"/>
              </a:defRPr>
            </a:lvl1pPr>
          </a:lstStyle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F65A8E95-87C3-43BA-BA2A-65D52D3568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0887" name="Line 7"/>
          <p:cNvSpPr>
            <a:spLocks noChangeShapeType="1"/>
          </p:cNvSpPr>
          <p:nvPr/>
        </p:nvSpPr>
        <p:spPr bwMode="auto">
          <a:xfrm flipV="1">
            <a:off x="228600" y="990600"/>
            <a:ext cx="8686800" cy="0"/>
          </a:xfrm>
          <a:prstGeom prst="line">
            <a:avLst/>
          </a:prstGeom>
          <a:noFill/>
          <a:ln w="76200" cmpd="tri">
            <a:solidFill>
              <a:srgbClr val="DDD8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0888" name="Text Box 8"/>
          <p:cNvSpPr txBox="1">
            <a:spLocks noChangeArrowheads="1"/>
          </p:cNvSpPr>
          <p:nvPr/>
        </p:nvSpPr>
        <p:spPr bwMode="auto">
          <a:xfrm>
            <a:off x="990600" y="381000"/>
            <a:ext cx="12192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600">
              <a:latin typeface="Verdana" pitchFamily="34" charset="0"/>
            </a:endParaRPr>
          </a:p>
        </p:txBody>
      </p:sp>
      <p:sp>
        <p:nvSpPr>
          <p:cNvPr id="890889" name="Line 9"/>
          <p:cNvSpPr>
            <a:spLocks noChangeShapeType="1"/>
          </p:cNvSpPr>
          <p:nvPr userDrawn="1"/>
        </p:nvSpPr>
        <p:spPr bwMode="auto">
          <a:xfrm>
            <a:off x="152400" y="6477000"/>
            <a:ext cx="8839200" cy="0"/>
          </a:xfrm>
          <a:prstGeom prst="line">
            <a:avLst/>
          </a:prstGeom>
          <a:noFill/>
          <a:ln w="38100" cmpd="dbl">
            <a:solidFill>
              <a:srgbClr val="DDD8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FF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100000"/>
        </a:spcBef>
        <a:spcAft>
          <a:spcPct val="0"/>
        </a:spcAft>
        <a:buChar char="•"/>
        <a:defRPr sz="2000" b="1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066CC"/>
          </a:solidFill>
          <a:latin typeface="+mn-lt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5pPr>
      <a:lvl6pPr marL="25146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6pPr>
      <a:lvl7pPr marL="29718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7pPr>
      <a:lvl8pPr marL="34290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8pPr>
      <a:lvl9pPr marL="3886200" indent="-228600" algn="l" rtl="0" eaLnBrk="0" fontAlgn="base" hangingPunct="0">
        <a:spcBef>
          <a:spcPct val="0"/>
        </a:spcBef>
        <a:spcAft>
          <a:spcPct val="0"/>
        </a:spcAft>
        <a:defRPr sz="1400">
          <a:solidFill>
            <a:schemeClr val="tx1"/>
          </a:solidFill>
          <a:latin typeface="Courier New" pitchFamily="49" charset="0"/>
          <a:cs typeface="Courier New" pitchFamily="4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customXml" Target="../ink/ink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wmf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0" Type="http://schemas.openxmlformats.org/officeDocument/2006/relationships/image" Target="../media/image3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Chapters 4</a:t>
            </a:r>
            <a:br>
              <a:rPr lang="en-US" dirty="0"/>
            </a:br>
            <a:r>
              <a:rPr lang="en-US" dirty="0"/>
              <a:t> </a:t>
            </a:r>
            <a:r>
              <a:rPr lang="en-US"/>
              <a:t>Sequential Circuits </a:t>
            </a:r>
            <a:endParaRPr lang="en-US" dirty="0"/>
          </a:p>
        </p:txBody>
      </p:sp>
      <p:sp>
        <p:nvSpPr>
          <p:cNvPr id="73114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Ahmed </a:t>
            </a:r>
            <a:r>
              <a:rPr lang="en-US" dirty="0" err="1"/>
              <a:t>Abou</a:t>
            </a:r>
            <a:r>
              <a:rPr lang="en-US" dirty="0"/>
              <a:t>-Auf</a:t>
            </a:r>
          </a:p>
          <a:p>
            <a:r>
              <a:rPr lang="en-US" dirty="0"/>
              <a:t>Spring </a:t>
            </a:r>
            <a:r>
              <a:rPr lang="is-IS" dirty="0"/>
              <a:t>2018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Synchronous Sequential Circuit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pic>
        <p:nvPicPr>
          <p:cNvPr id="1438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43000"/>
            <a:ext cx="6512837" cy="21336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1000" y="3505200"/>
            <a:ext cx="8305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Basic block diagram</a:t>
            </a:r>
          </a:p>
          <a:p>
            <a:pPr lvl="1"/>
            <a:r>
              <a:rPr lang="en-US" sz="1400" dirty="0"/>
              <a:t>– State register (memory elements)</a:t>
            </a:r>
          </a:p>
          <a:p>
            <a:pPr lvl="1"/>
            <a:r>
              <a:rPr lang="en-US" sz="1400" dirty="0"/>
              <a:t>– Next-state logic (combinational circuit)</a:t>
            </a:r>
          </a:p>
          <a:p>
            <a:pPr lvl="1"/>
            <a:r>
              <a:rPr lang="en-US" sz="1400" dirty="0"/>
              <a:t>– Output logic (combinational circuit)</a:t>
            </a:r>
          </a:p>
          <a:p>
            <a:r>
              <a:rPr lang="en-US" sz="1400" dirty="0"/>
              <a:t>• Operation</a:t>
            </a:r>
          </a:p>
          <a:p>
            <a:pPr lvl="1"/>
            <a:r>
              <a:rPr lang="en-US" sz="1400" dirty="0"/>
              <a:t>– At the rising edge of the clock, </a:t>
            </a:r>
            <a:r>
              <a:rPr lang="en-US" sz="1400" dirty="0" err="1"/>
              <a:t>state_next</a:t>
            </a:r>
            <a:r>
              <a:rPr lang="en-US" sz="1400" dirty="0"/>
              <a:t> sampled and stored into the register (and becomes the new value of </a:t>
            </a:r>
            <a:r>
              <a:rPr lang="en-US" sz="1400" dirty="0" err="1"/>
              <a:t>state_reg</a:t>
            </a:r>
            <a:endParaRPr lang="en-US" sz="1400" dirty="0"/>
          </a:p>
          <a:p>
            <a:pPr lvl="1"/>
            <a:r>
              <a:rPr lang="en-US" sz="1400" dirty="0"/>
              <a:t>– The next-state logic determines the new value (new </a:t>
            </a:r>
            <a:r>
              <a:rPr lang="en-US" sz="1400" dirty="0" err="1"/>
              <a:t>state_next</a:t>
            </a:r>
            <a:r>
              <a:rPr lang="en-US" sz="1400" dirty="0"/>
              <a:t>) and the output logic generates the output</a:t>
            </a:r>
          </a:p>
          <a:p>
            <a:pPr lvl="1"/>
            <a:r>
              <a:rPr lang="en-US" sz="1400" dirty="0"/>
              <a:t>– At the rising edge of the clock, the new value of </a:t>
            </a:r>
            <a:r>
              <a:rPr lang="en-US" sz="1400" dirty="0" err="1"/>
              <a:t>state_next</a:t>
            </a:r>
            <a:r>
              <a:rPr lang="en-US" sz="1400" dirty="0"/>
              <a:t> sampled and stored into the register</a:t>
            </a:r>
          </a:p>
          <a:p>
            <a:r>
              <a:rPr lang="en-US" sz="1400" dirty="0"/>
              <a:t>• Glitches has no effects as long as the </a:t>
            </a:r>
            <a:r>
              <a:rPr lang="en-US" sz="1400" dirty="0" err="1"/>
              <a:t>state_next</a:t>
            </a:r>
            <a:r>
              <a:rPr lang="en-US" sz="1400" dirty="0"/>
              <a:t> is stabled at the sampling edge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FF with clock enable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850" y="1329804"/>
            <a:ext cx="48151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96018"/>
            <a:ext cx="403860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066800"/>
            <a:ext cx="428625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897413" y="2057200"/>
              <a:ext cx="17280" cy="17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933" y="2052163"/>
                <a:ext cx="30240" cy="189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1803173" y="1219120"/>
              <a:ext cx="161040" cy="338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7048" y="1212998"/>
                <a:ext cx="171848" cy="351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208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 FF with clock enable—one segment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71600"/>
            <a:ext cx="6341242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254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7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924800" cy="990600"/>
          </a:xfrm>
        </p:spPr>
        <p:txBody>
          <a:bodyPr/>
          <a:lstStyle/>
          <a:p>
            <a:r>
              <a:rPr lang="en-US"/>
              <a:t>4-bit Shift Register </a:t>
            </a:r>
          </a:p>
        </p:txBody>
      </p:sp>
      <p:pic>
        <p:nvPicPr>
          <p:cNvPr id="1375236" name="Picture 4"/>
          <p:cNvPicPr>
            <a:picLocks noChangeAspect="1" noChangeArrowheads="1"/>
          </p:cNvPicPr>
          <p:nvPr/>
        </p:nvPicPr>
        <p:blipFill>
          <a:blip r:embed="rId3"/>
          <a:srcRect l="2246" t="14290" r="10432" b="8133"/>
          <a:stretch>
            <a:fillRect/>
          </a:stretch>
        </p:blipFill>
        <p:spPr bwMode="auto">
          <a:xfrm>
            <a:off x="76200" y="1066800"/>
            <a:ext cx="4876800" cy="51752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752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600200"/>
            <a:ext cx="5029200" cy="1376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03675" y="3794561"/>
            <a:ext cx="5064125" cy="199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8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924800" cy="990600"/>
          </a:xfrm>
        </p:spPr>
        <p:txBody>
          <a:bodyPr/>
          <a:lstStyle/>
          <a:p>
            <a:r>
              <a:rPr lang="en-US"/>
              <a:t>Universal Shift Register </a:t>
            </a:r>
          </a:p>
        </p:txBody>
      </p:sp>
      <p:pic>
        <p:nvPicPr>
          <p:cNvPr id="1388551" name="Picture 7"/>
          <p:cNvPicPr>
            <a:picLocks noChangeAspect="1" noChangeArrowheads="1"/>
          </p:cNvPicPr>
          <p:nvPr/>
        </p:nvPicPr>
        <p:blipFill>
          <a:blip r:embed="rId3"/>
          <a:srcRect l="1268" t="19069" r="11275" b="6775"/>
          <a:stretch>
            <a:fillRect/>
          </a:stretch>
        </p:blipFill>
        <p:spPr bwMode="auto">
          <a:xfrm>
            <a:off x="304800" y="1066800"/>
            <a:ext cx="5257800" cy="5334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8855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143000"/>
            <a:ext cx="4495800" cy="27701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388553" name="Group 9"/>
          <p:cNvGrpSpPr>
            <a:grpSpLocks/>
          </p:cNvGrpSpPr>
          <p:nvPr/>
        </p:nvGrpSpPr>
        <p:grpSpPr bwMode="auto">
          <a:xfrm>
            <a:off x="5791200" y="4267200"/>
            <a:ext cx="2819400" cy="1752600"/>
            <a:chOff x="3648" y="2256"/>
            <a:chExt cx="1776" cy="1104"/>
          </a:xfrm>
        </p:grpSpPr>
        <p:sp>
          <p:nvSpPr>
            <p:cNvPr id="1388554" name="Text Box 10"/>
            <p:cNvSpPr txBox="1">
              <a:spLocks noChangeArrowheads="1"/>
            </p:cNvSpPr>
            <p:nvPr/>
          </p:nvSpPr>
          <p:spPr bwMode="auto">
            <a:xfrm>
              <a:off x="3648" y="2256"/>
              <a:ext cx="1776" cy="99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Code 	operation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00 	pause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01 	shift left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10 	shift right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11 	parallel load</a:t>
              </a:r>
            </a:p>
          </p:txBody>
        </p:sp>
        <p:sp>
          <p:nvSpPr>
            <p:cNvPr id="1388555" name="Line 11"/>
            <p:cNvSpPr>
              <a:spLocks noChangeShapeType="1"/>
            </p:cNvSpPr>
            <p:nvPr/>
          </p:nvSpPr>
          <p:spPr bwMode="auto">
            <a:xfrm>
              <a:off x="3696" y="2448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88556" name="Line 12"/>
            <p:cNvSpPr>
              <a:spLocks noChangeShapeType="1"/>
            </p:cNvSpPr>
            <p:nvPr/>
          </p:nvSpPr>
          <p:spPr bwMode="auto">
            <a:xfrm>
              <a:off x="4176" y="2304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pic>
        <p:nvPicPr>
          <p:cNvPr id="1390603" name="Picture 11"/>
          <p:cNvPicPr>
            <a:picLocks noChangeAspect="1" noChangeArrowheads="1"/>
          </p:cNvPicPr>
          <p:nvPr/>
        </p:nvPicPr>
        <p:blipFill>
          <a:blip r:embed="rId3"/>
          <a:srcRect l="4243" t="31764" r="12315" b="8235"/>
          <a:stretch>
            <a:fillRect/>
          </a:stretch>
        </p:blipFill>
        <p:spPr bwMode="auto">
          <a:xfrm>
            <a:off x="0" y="1905000"/>
            <a:ext cx="4495800" cy="3886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9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924800" cy="990600"/>
          </a:xfrm>
        </p:spPr>
        <p:txBody>
          <a:bodyPr/>
          <a:lstStyle/>
          <a:p>
            <a:r>
              <a:rPr lang="en-US" dirty="0"/>
              <a:t>Universal Shift Register—one segment </a:t>
            </a:r>
          </a:p>
        </p:txBody>
      </p:sp>
      <p:pic>
        <p:nvPicPr>
          <p:cNvPr id="13905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143000"/>
            <a:ext cx="4267200" cy="2627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pSp>
        <p:nvGrpSpPr>
          <p:cNvPr id="1390597" name="Group 5"/>
          <p:cNvGrpSpPr>
            <a:grpSpLocks/>
          </p:cNvGrpSpPr>
          <p:nvPr/>
        </p:nvGrpSpPr>
        <p:grpSpPr bwMode="auto">
          <a:xfrm>
            <a:off x="5791200" y="3962400"/>
            <a:ext cx="2819400" cy="1752600"/>
            <a:chOff x="3648" y="2256"/>
            <a:chExt cx="1776" cy="1104"/>
          </a:xfrm>
        </p:grpSpPr>
        <p:sp>
          <p:nvSpPr>
            <p:cNvPr id="1390598" name="Text Box 6"/>
            <p:cNvSpPr txBox="1">
              <a:spLocks noChangeArrowheads="1"/>
            </p:cNvSpPr>
            <p:nvPr/>
          </p:nvSpPr>
          <p:spPr bwMode="auto">
            <a:xfrm>
              <a:off x="3648" y="2256"/>
              <a:ext cx="1776" cy="99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Code 	operation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00 	pause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01 	shift left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10 	shift right</a:t>
              </a:r>
            </a:p>
            <a:p>
              <a:pPr>
                <a:spcBef>
                  <a:spcPct val="50000"/>
                </a:spcBef>
              </a:pPr>
              <a:r>
                <a:rPr lang="en-US" sz="1400" b="1">
                  <a:latin typeface="Courier New" pitchFamily="49" charset="0"/>
                  <a:cs typeface="Courier New" pitchFamily="49" charset="0"/>
                </a:rPr>
                <a:t>11 	parallel load</a:t>
              </a:r>
            </a:p>
          </p:txBody>
        </p:sp>
        <p:sp>
          <p:nvSpPr>
            <p:cNvPr id="1390599" name="Line 7"/>
            <p:cNvSpPr>
              <a:spLocks noChangeShapeType="1"/>
            </p:cNvSpPr>
            <p:nvPr/>
          </p:nvSpPr>
          <p:spPr bwMode="auto">
            <a:xfrm>
              <a:off x="3696" y="2448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90600" name="Line 8"/>
            <p:cNvSpPr>
              <a:spLocks noChangeShapeType="1"/>
            </p:cNvSpPr>
            <p:nvPr/>
          </p:nvSpPr>
          <p:spPr bwMode="auto">
            <a:xfrm>
              <a:off x="4176" y="2304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44D2-67CD-4B9F-9942-321F6CD5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Shift Register—testbench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39696-E9A0-42B4-A9E1-EDC384C3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1C08A-F2D0-42B9-A3FC-B7660A88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F20AF-D84A-4B60-A115-2E3460EB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Spring </a:t>
            </a:r>
            <a:r>
              <a:rPr lang="is-IS"/>
              <a:t>2018</a:t>
            </a:r>
            <a:r>
              <a:rPr lang="en-US"/>
              <a:t>               Slide </a:t>
            </a:r>
            <a:fld id="{A6155446-2E20-4AFF-8802-658844AC3B7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01D0F-E986-462C-AAE8-13DB62820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 b="1667"/>
          <a:stretch/>
        </p:blipFill>
        <p:spPr>
          <a:xfrm>
            <a:off x="76200" y="1028700"/>
            <a:ext cx="5026580" cy="53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14B96-AAEA-4219-891A-2CD60C6E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95" y="1066800"/>
            <a:ext cx="3747105" cy="44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944D2-67CD-4B9F-9942-321F6CD5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Shift Register—testbench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39696-E9A0-42B4-A9E1-EDC384C3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B1C08A-F2D0-42B9-A3FC-B7660A88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F20AF-D84A-4B60-A115-2E3460EB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Spring </a:t>
            </a:r>
            <a:r>
              <a:rPr lang="is-IS"/>
              <a:t>2018</a:t>
            </a:r>
            <a:r>
              <a:rPr lang="en-US"/>
              <a:t>               Slide </a:t>
            </a:r>
            <a:fld id="{A6155446-2E20-4AFF-8802-658844AC3B7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56037D-84F7-4641-A929-EAD0C5A4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14953"/>
            <a:ext cx="5181600" cy="53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08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7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924800" cy="990600"/>
          </a:xfrm>
        </p:spPr>
        <p:txBody>
          <a:bodyPr/>
          <a:lstStyle/>
          <a:p>
            <a:r>
              <a:rPr lang="en-US"/>
              <a:t>Free-running binary counter</a:t>
            </a:r>
          </a:p>
        </p:txBody>
      </p:sp>
      <p:pic>
        <p:nvPicPr>
          <p:cNvPr id="1377286" name="Picture 6"/>
          <p:cNvPicPr>
            <a:picLocks noChangeAspect="1" noChangeArrowheads="1"/>
          </p:cNvPicPr>
          <p:nvPr/>
        </p:nvPicPr>
        <p:blipFill>
          <a:blip r:embed="rId3"/>
          <a:srcRect l="1720" t="13251" r="4834" b="6386"/>
          <a:stretch>
            <a:fillRect/>
          </a:stretch>
        </p:blipFill>
        <p:spPr bwMode="auto">
          <a:xfrm>
            <a:off x="152400" y="1066800"/>
            <a:ext cx="4572000" cy="5334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7728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5257800" cy="14366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77287" name="Picture 7"/>
          <p:cNvPicPr>
            <a:picLocks noChangeAspect="1" noChangeArrowheads="1"/>
          </p:cNvPicPr>
          <p:nvPr/>
        </p:nvPicPr>
        <p:blipFill>
          <a:blip r:embed="rId5"/>
          <a:srcRect l="1401" t="53226" r="11035" b="10620"/>
          <a:stretch>
            <a:fillRect/>
          </a:stretch>
        </p:blipFill>
        <p:spPr bwMode="auto">
          <a:xfrm>
            <a:off x="4264025" y="3506788"/>
            <a:ext cx="4570413" cy="2584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957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Free-running binary counter—cont.</a:t>
            </a:r>
          </a:p>
        </p:txBody>
      </p:sp>
      <p:pic>
        <p:nvPicPr>
          <p:cNvPr id="1395717" name="Picture 5"/>
          <p:cNvPicPr>
            <a:picLocks noChangeAspect="1" noChangeArrowheads="1"/>
          </p:cNvPicPr>
          <p:nvPr/>
        </p:nvPicPr>
        <p:blipFill>
          <a:blip r:embed="rId3"/>
          <a:srcRect l="1460" t="25589" r="12408" b="25366"/>
          <a:stretch>
            <a:fillRect/>
          </a:stretch>
        </p:blipFill>
        <p:spPr bwMode="auto">
          <a:xfrm>
            <a:off x="228600" y="1143000"/>
            <a:ext cx="4800600" cy="3743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957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4267200"/>
            <a:ext cx="5405438" cy="18716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6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Synchronous Sequential Circuits</a:t>
            </a:r>
          </a:p>
        </p:txBody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formally defined, Just for coding</a:t>
            </a:r>
          </a:p>
          <a:p>
            <a:r>
              <a:rPr lang="en-US"/>
              <a:t>Three types:</a:t>
            </a:r>
          </a:p>
          <a:p>
            <a:pPr lvl="1"/>
            <a:r>
              <a:rPr lang="en-US"/>
              <a:t>“Regular” sequential circuit: counters, shift registers, etc.</a:t>
            </a:r>
          </a:p>
          <a:p>
            <a:pPr lvl="1"/>
            <a:r>
              <a:rPr lang="en-US"/>
              <a:t>“Random” sequential circuit (FSM): control units, etc.</a:t>
            </a:r>
          </a:p>
          <a:p>
            <a:pPr lvl="1"/>
            <a:r>
              <a:rPr lang="en-US"/>
              <a:t>“Combined” sequential circuit (FSM with a Data path): pipelined signal processing: FIR filters, FFT, etc.</a:t>
            </a:r>
          </a:p>
          <a:p>
            <a:pPr lvl="1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FPGA/</a:t>
            </a:r>
            <a:r>
              <a:rPr lang="en-US" dirty="0" err="1"/>
              <a:t>uP</a:t>
            </a:r>
            <a:r>
              <a:rPr lang="en-US" dirty="0"/>
              <a:t> Interfacing through Register File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8534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11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Register file</a:t>
            </a:r>
          </a:p>
        </p:txBody>
      </p:sp>
      <p:sp>
        <p:nvSpPr>
          <p:cNvPr id="14110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2971800"/>
          </a:xfrm>
        </p:spPr>
        <p:txBody>
          <a:bodyPr/>
          <a:lstStyle/>
          <a:p>
            <a:r>
              <a:rPr lang="en-US" dirty="0"/>
              <a:t>Registers arranged as an 1-d array</a:t>
            </a:r>
          </a:p>
          <a:p>
            <a:pPr lvl="1"/>
            <a:r>
              <a:rPr lang="en-US" dirty="0"/>
              <a:t>Example configuration registers from a master DSP or a microprocessor and a slave FPGA/ASIC</a:t>
            </a:r>
          </a:p>
          <a:p>
            <a:r>
              <a:rPr lang="en-US" dirty="0"/>
              <a:t>Each register is identified with an address</a:t>
            </a:r>
          </a:p>
          <a:p>
            <a:r>
              <a:rPr lang="en-US" dirty="0"/>
              <a:t>Normally has 1 write port (with write enable signal)</a:t>
            </a:r>
          </a:p>
          <a:p>
            <a:r>
              <a:rPr lang="en-US" dirty="0"/>
              <a:t>Can have multiple read ports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pic>
        <p:nvPicPr>
          <p:cNvPr id="1415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1600200"/>
            <a:ext cx="5486400" cy="3413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41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141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4419600" cy="3657600"/>
          </a:xfrm>
        </p:spPr>
        <p:txBody>
          <a:bodyPr/>
          <a:lstStyle/>
          <a:p>
            <a:r>
              <a:rPr lang="en-US" sz="1600" dirty="0"/>
              <a:t>4-word register file w/ 1 write port and two read ports</a:t>
            </a:r>
          </a:p>
          <a:p>
            <a:r>
              <a:rPr lang="en-US" sz="1600" dirty="0"/>
              <a:t>Register array:</a:t>
            </a:r>
          </a:p>
          <a:p>
            <a:pPr lvl="1"/>
            <a:r>
              <a:rPr lang="en-US" sz="1400" dirty="0"/>
              <a:t>4 registers each of 16 bits</a:t>
            </a:r>
          </a:p>
          <a:p>
            <a:pPr lvl="1"/>
            <a:r>
              <a:rPr lang="en-US" sz="1400" dirty="0"/>
              <a:t>Each register has an enable signal</a:t>
            </a:r>
          </a:p>
          <a:p>
            <a:r>
              <a:rPr lang="en-US" sz="1600" dirty="0"/>
              <a:t>Write decoding circuit:</a:t>
            </a:r>
          </a:p>
          <a:p>
            <a:pPr lvl="1"/>
            <a:r>
              <a:rPr lang="en-US" sz="1400" dirty="0"/>
              <a:t>0000 if </a:t>
            </a:r>
            <a:r>
              <a:rPr lang="en-US" sz="1400" dirty="0" err="1"/>
              <a:t>wr_en</a:t>
            </a:r>
            <a:r>
              <a:rPr lang="en-US" sz="1400" dirty="0"/>
              <a:t> is 0</a:t>
            </a:r>
          </a:p>
          <a:p>
            <a:pPr lvl="1"/>
            <a:r>
              <a:rPr lang="en-US" sz="1400" dirty="0"/>
              <a:t>1 bit asserted according to </a:t>
            </a:r>
            <a:r>
              <a:rPr lang="en-US" sz="1400" dirty="0" err="1"/>
              <a:t>w_addr</a:t>
            </a:r>
            <a:r>
              <a:rPr lang="en-US" sz="1400" dirty="0"/>
              <a:t> if </a:t>
            </a:r>
            <a:r>
              <a:rPr lang="en-US" sz="1400" dirty="0" err="1"/>
              <a:t>wr_en</a:t>
            </a:r>
            <a:r>
              <a:rPr lang="en-US" sz="1400" dirty="0"/>
              <a:t> is 1</a:t>
            </a:r>
          </a:p>
          <a:p>
            <a:r>
              <a:rPr lang="en-US" sz="1600" dirty="0"/>
              <a:t>Read circuit:</a:t>
            </a:r>
          </a:p>
          <a:p>
            <a:pPr lvl="1"/>
            <a:r>
              <a:rPr lang="en-US" sz="1400" dirty="0"/>
              <a:t>A mux for each read port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pic>
        <p:nvPicPr>
          <p:cNvPr id="1417223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447800"/>
            <a:ext cx="3810000" cy="23701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4172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Register file—code </a:t>
            </a:r>
          </a:p>
        </p:txBody>
      </p:sp>
      <p:pic>
        <p:nvPicPr>
          <p:cNvPr id="1417221" name="Picture 5"/>
          <p:cNvPicPr>
            <a:picLocks noChangeAspect="1" noChangeArrowheads="1"/>
          </p:cNvPicPr>
          <p:nvPr/>
        </p:nvPicPr>
        <p:blipFill>
          <a:blip r:embed="rId4"/>
          <a:srcRect l="1773" t="18161" r="6029" b="5861"/>
          <a:stretch>
            <a:fillRect/>
          </a:stretch>
        </p:blipFill>
        <p:spPr bwMode="auto">
          <a:xfrm>
            <a:off x="152400" y="838200"/>
            <a:ext cx="4953000" cy="5638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file—code </a:t>
            </a:r>
          </a:p>
        </p:txBody>
      </p:sp>
      <p:pic>
        <p:nvPicPr>
          <p:cNvPr id="1420292" name="Picture 4"/>
          <p:cNvPicPr>
            <a:picLocks noChangeAspect="1" noChangeArrowheads="1"/>
          </p:cNvPicPr>
          <p:nvPr/>
        </p:nvPicPr>
        <p:blipFill>
          <a:blip r:embed="rId3"/>
          <a:srcRect l="1445" t="13661" r="6081" b="7001"/>
          <a:stretch>
            <a:fillRect/>
          </a:stretch>
        </p:blipFill>
        <p:spPr bwMode="auto">
          <a:xfrm>
            <a:off x="304800" y="1143000"/>
            <a:ext cx="4876800" cy="5181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420293" name="Picture 5"/>
          <p:cNvPicPr>
            <a:picLocks noChangeAspect="1" noChangeArrowheads="1"/>
          </p:cNvPicPr>
          <p:nvPr/>
        </p:nvPicPr>
        <p:blipFill>
          <a:blip r:embed="rId4"/>
          <a:srcRect l="2318" t="65167" r="23991" b="6830"/>
          <a:stretch>
            <a:fillRect/>
          </a:stretch>
        </p:blipFill>
        <p:spPr bwMode="auto">
          <a:xfrm>
            <a:off x="4876800" y="1295400"/>
            <a:ext cx="3886200" cy="1828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42029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3514725"/>
            <a:ext cx="4419600" cy="2749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file—code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48538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51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file—code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7800"/>
            <a:ext cx="65913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4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pic>
        <p:nvPicPr>
          <p:cNvPr id="1422343" name="Picture 7"/>
          <p:cNvPicPr>
            <a:picLocks noChangeAspect="1" noChangeArrowheads="1"/>
          </p:cNvPicPr>
          <p:nvPr/>
        </p:nvPicPr>
        <p:blipFill>
          <a:blip r:embed="rId3"/>
          <a:srcRect t="48000" b="-7428"/>
          <a:stretch>
            <a:fillRect/>
          </a:stretch>
        </p:blipFill>
        <p:spPr bwMode="auto">
          <a:xfrm>
            <a:off x="4114800" y="4191000"/>
            <a:ext cx="4953000" cy="1981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Pipelining</a:t>
            </a:r>
          </a:p>
        </p:txBody>
      </p:sp>
      <p:pic>
        <p:nvPicPr>
          <p:cNvPr id="1422341" name="Picture 5"/>
          <p:cNvPicPr>
            <a:picLocks noChangeAspect="1" noChangeArrowheads="1"/>
          </p:cNvPicPr>
          <p:nvPr/>
        </p:nvPicPr>
        <p:blipFill>
          <a:blip r:embed="rId3"/>
          <a:srcRect b="49715"/>
          <a:stretch>
            <a:fillRect/>
          </a:stretch>
        </p:blipFill>
        <p:spPr bwMode="auto">
          <a:xfrm>
            <a:off x="4038600" y="1905000"/>
            <a:ext cx="4953000" cy="1676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4223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41910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Pipelining</a:t>
            </a:r>
          </a:p>
          <a:p>
            <a:pPr lvl="1">
              <a:lnSpc>
                <a:spcPct val="90000"/>
              </a:lnSpc>
            </a:pPr>
            <a:r>
              <a:rPr lang="en-US"/>
              <a:t> a technique for parallelism—improves throughput</a:t>
            </a:r>
          </a:p>
          <a:p>
            <a:pPr>
              <a:lnSpc>
                <a:spcPct val="90000"/>
              </a:lnSpc>
            </a:pPr>
            <a:r>
              <a:rPr lang="en-US"/>
              <a:t>Throughput: </a:t>
            </a:r>
          </a:p>
          <a:p>
            <a:pPr lvl="1">
              <a:lnSpc>
                <a:spcPct val="90000"/>
              </a:lnSpc>
            </a:pPr>
            <a:r>
              <a:rPr lang="en-US"/>
              <a:t>output rate</a:t>
            </a:r>
          </a:p>
          <a:p>
            <a:pPr>
              <a:lnSpc>
                <a:spcPct val="90000"/>
              </a:lnSpc>
            </a:pPr>
            <a:r>
              <a:rPr lang="en-US"/>
              <a:t>Conceptual Example</a:t>
            </a:r>
          </a:p>
          <a:p>
            <a:pPr lvl="1">
              <a:lnSpc>
                <a:spcPct val="90000"/>
              </a:lnSpc>
            </a:pPr>
            <a:r>
              <a:rPr lang="en-US"/>
              <a:t>Non-pipelined:</a:t>
            </a:r>
          </a:p>
          <a:p>
            <a:pPr lvl="2">
              <a:lnSpc>
                <a:spcPct val="90000"/>
              </a:lnSpc>
              <a:buFontTx/>
              <a:buChar char="•"/>
            </a:pPr>
            <a:r>
              <a:rPr lang="en-US"/>
              <a:t>Delay: 60 min</a:t>
            </a:r>
          </a:p>
          <a:p>
            <a:pPr lvl="2">
              <a:lnSpc>
                <a:spcPct val="90000"/>
              </a:lnSpc>
              <a:buFontTx/>
              <a:buChar char="•"/>
            </a:pPr>
            <a:r>
              <a:rPr lang="en-US"/>
              <a:t>Throughput 1/60 load per min</a:t>
            </a:r>
          </a:p>
          <a:p>
            <a:pPr lvl="1">
              <a:lnSpc>
                <a:spcPct val="90000"/>
              </a:lnSpc>
            </a:pPr>
            <a:r>
              <a:rPr lang="en-US"/>
              <a:t>Pipelined:</a:t>
            </a:r>
          </a:p>
          <a:p>
            <a:pPr lvl="2">
              <a:lnSpc>
                <a:spcPct val="90000"/>
              </a:lnSpc>
              <a:buFontTx/>
              <a:buChar char="•"/>
            </a:pPr>
            <a:r>
              <a:rPr lang="en-US"/>
              <a:t>Delay: 60 min</a:t>
            </a:r>
          </a:p>
          <a:p>
            <a:pPr lvl="2">
              <a:lnSpc>
                <a:spcPct val="90000"/>
              </a:lnSpc>
              <a:buFontTx/>
              <a:buChar char="•"/>
            </a:pPr>
            <a:r>
              <a:rPr lang="en-US"/>
              <a:t>Throughput k/(40+k*20) load per min about 1/20 when k is large</a:t>
            </a:r>
          </a:p>
          <a:p>
            <a:pPr lvl="2">
              <a:lnSpc>
                <a:spcPct val="90000"/>
              </a:lnSpc>
              <a:buFontTx/>
              <a:buChar char="•"/>
            </a:pPr>
            <a:r>
              <a:rPr lang="en-US"/>
              <a:t>Throughput 3 times better than non-pipelined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Pipelined combinational circuit</a:t>
            </a:r>
          </a:p>
        </p:txBody>
      </p:sp>
      <p:sp>
        <p:nvSpPr>
          <p:cNvPr id="142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86800" cy="137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Candidate circuit for pipeline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enough input data to feed the pipelined circuit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comb circuit can be divided into stages with similar propagation delays</a:t>
            </a:r>
          </a:p>
          <a:p>
            <a:pPr lvl="1">
              <a:lnSpc>
                <a:spcPct val="90000"/>
              </a:lnSpc>
            </a:pPr>
            <a:r>
              <a:rPr lang="en-US" sz="1600"/>
              <a:t>propagation delay of a stage is much larger than the setup time and the clock-to-q delay of the register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B4A324-4843-4E9D-8181-DBF01C2114F9}"/>
              </a:ext>
            </a:extLst>
          </p:cNvPr>
          <p:cNvGrpSpPr/>
          <p:nvPr/>
        </p:nvGrpSpPr>
        <p:grpSpPr>
          <a:xfrm>
            <a:off x="938212" y="2404692"/>
            <a:ext cx="7356476" cy="3843708"/>
            <a:chOff x="938212" y="2404692"/>
            <a:chExt cx="7356476" cy="3843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FD840CE-F612-418F-A326-17C11988FB8F}"/>
                    </a:ext>
                  </a:extLst>
                </p:cNvPr>
                <p:cNvSpPr txBox="1"/>
                <p:nvPr/>
              </p:nvSpPr>
              <p:spPr>
                <a:xfrm>
                  <a:off x="6704320" y="2413832"/>
                  <a:ext cx="15390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𝐌𝐇𝐳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FD840CE-F612-418F-A326-17C11988FB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320" y="2413832"/>
                  <a:ext cx="1539011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34E7BED-22E6-4033-93AC-B3109F9F26BD}"/>
                    </a:ext>
                  </a:extLst>
                </p:cNvPr>
                <p:cNvSpPr txBox="1"/>
                <p:nvPr/>
              </p:nvSpPr>
              <p:spPr>
                <a:xfrm>
                  <a:off x="6648275" y="4183160"/>
                  <a:ext cx="16464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𝐌𝐇𝐳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4E7BED-22E6-4033-93AC-B3109F9F26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8275" y="4183160"/>
                  <a:ext cx="164641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7C1C54-92AC-46DA-8CB6-E7D25C1FF0BD}"/>
                    </a:ext>
                  </a:extLst>
                </p:cNvPr>
                <p:cNvSpPr txBox="1"/>
                <p:nvPr/>
              </p:nvSpPr>
              <p:spPr>
                <a:xfrm>
                  <a:off x="3929504" y="2404692"/>
                  <a:ext cx="1208792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𝒑𝒅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𝐧𝐬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7C1C54-92AC-46DA-8CB6-E7D25C1FF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504" y="2404692"/>
                  <a:ext cx="1208792" cy="327077"/>
                </a:xfrm>
                <a:prstGeom prst="rect">
                  <a:avLst/>
                </a:prstGeom>
                <a:blipFill>
                  <a:blip r:embed="rId5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9837AA-13B1-4166-986A-DF42E94FF95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76600" y="2731769"/>
              <a:ext cx="23622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diamond" w="sm" len="sm"/>
              <a:tailEnd type="diamond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97B6C2D-2394-48EF-8BA4-56ABCAA83CC3}"/>
                    </a:ext>
                  </a:extLst>
                </p:cNvPr>
                <p:cNvSpPr txBox="1"/>
                <p:nvPr/>
              </p:nvSpPr>
              <p:spPr>
                <a:xfrm>
                  <a:off x="1981448" y="4453203"/>
                  <a:ext cx="1101392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𝒑𝒅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𝐧𝐬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97B6C2D-2394-48EF-8BA4-56ABCAA8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1448" y="4453203"/>
                  <a:ext cx="1101392" cy="327077"/>
                </a:xfrm>
                <a:prstGeom prst="rect">
                  <a:avLst/>
                </a:prstGeom>
                <a:blipFill>
                  <a:blip r:embed="rId6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1D2087-9A97-4CA9-BE15-ACF61FC6A2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33600" y="4780280"/>
              <a:ext cx="6858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diamond" w="sm" len="sm"/>
              <a:tailEnd type="diamond" w="sm" len="sm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1AE841-5015-469C-B2A2-28991674352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505200" y="4800600"/>
              <a:ext cx="6858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diamond" w="sm" len="sm"/>
              <a:tailEnd type="diamond" w="sm" len="sm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976796-03F6-4730-B4F0-A7DBFD11CB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12360" y="4780280"/>
              <a:ext cx="6858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diamond" w="sm" len="sm"/>
              <a:tailEnd type="diamond" w="sm" len="sm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D99DF6-1F08-4782-93FF-5B7AD2E5410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05375" y="4780280"/>
              <a:ext cx="6858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ot"/>
              <a:round/>
              <a:headEnd type="diamond" w="sm" len="sm"/>
              <a:tailEnd type="diamond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1D85703-1005-4B69-BC1A-137310248DFA}"/>
                    </a:ext>
                  </a:extLst>
                </p:cNvPr>
                <p:cNvSpPr txBox="1"/>
                <p:nvPr/>
              </p:nvSpPr>
              <p:spPr>
                <a:xfrm>
                  <a:off x="3326368" y="4473522"/>
                  <a:ext cx="1101392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𝒑𝒅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𝐧𝐬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1D85703-1005-4B69-BC1A-137310248D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368" y="4473522"/>
                  <a:ext cx="1101392" cy="327077"/>
                </a:xfrm>
                <a:prstGeom prst="rect">
                  <a:avLst/>
                </a:prstGeom>
                <a:blipFill>
                  <a:blip r:embed="rId7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E2BC08F-13A1-4121-8F82-EB153F5FA238}"/>
                    </a:ext>
                  </a:extLst>
                </p:cNvPr>
                <p:cNvSpPr txBox="1"/>
                <p:nvPr/>
              </p:nvSpPr>
              <p:spPr>
                <a:xfrm>
                  <a:off x="4783304" y="4463363"/>
                  <a:ext cx="1101392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𝒑𝒅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𝐧𝐬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E2BC08F-13A1-4121-8F82-EB153F5F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304" y="4463363"/>
                  <a:ext cx="1101392" cy="327077"/>
                </a:xfrm>
                <a:prstGeom prst="rect">
                  <a:avLst/>
                </a:prstGeom>
                <a:blipFill>
                  <a:blip r:embed="rId8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D27D112-D1D4-4187-A88D-2AB8F0A2C54F}"/>
                    </a:ext>
                  </a:extLst>
                </p:cNvPr>
                <p:cNvSpPr txBox="1"/>
                <p:nvPr/>
              </p:nvSpPr>
              <p:spPr>
                <a:xfrm>
                  <a:off x="6128224" y="4486805"/>
                  <a:ext cx="1101392" cy="3270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𝒑𝒅</m:t>
                            </m:r>
                          </m:sub>
                        </m:s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𝐧𝐬</m:t>
                        </m:r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D27D112-D1D4-4187-A88D-2AB8F0A2C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224" y="4486805"/>
                  <a:ext cx="1101392" cy="327077"/>
                </a:xfrm>
                <a:prstGeom prst="rect">
                  <a:avLst/>
                </a:prstGeom>
                <a:blipFill>
                  <a:blip r:embed="rId9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t="4815" b="6710"/>
            <a:stretch/>
          </p:blipFill>
          <p:spPr>
            <a:xfrm>
              <a:off x="2057400" y="2743200"/>
              <a:ext cx="5177580" cy="1447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1"/>
            <a:srcRect t="8802"/>
            <a:stretch/>
          </p:blipFill>
          <p:spPr>
            <a:xfrm>
              <a:off x="938212" y="4849861"/>
              <a:ext cx="7215188" cy="1398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2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Pipelined Multiplier</a:t>
            </a:r>
          </a:p>
        </p:txBody>
      </p:sp>
      <p:pic>
        <p:nvPicPr>
          <p:cNvPr id="14264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6813" y="2128838"/>
            <a:ext cx="7291387" cy="25987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of basic memory elements</a:t>
            </a:r>
          </a:p>
        </p:txBody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VHDL code can infer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 Latch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Positive edge-triggered D FF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Negative edge-triggered D FF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 FF with asynchronous reset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 FF with synchronous reset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 FF with clock enable (CE)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9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Pipelined Multiplier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Spring </a:t>
            </a:r>
            <a:r>
              <a:rPr lang="is-IS"/>
              <a:t>2018</a:t>
            </a:r>
            <a:r>
              <a:rPr lang="en-US"/>
              <a:t>              Slide </a:t>
            </a:r>
            <a:fld id="{5CC4C93E-4874-49C6-953F-4E43A5161E1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F39762-F704-46F4-B0FB-A7F8C86E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695621"/>
            <a:ext cx="6934200" cy="2498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EAF0B4-765C-438A-80E9-9F8405467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593215"/>
            <a:ext cx="2914650" cy="1666875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93A12CC7-3412-443D-98FB-5B1E1A4765E3}"/>
              </a:ext>
            </a:extLst>
          </p:cNvPr>
          <p:cNvSpPr/>
          <p:nvPr/>
        </p:nvSpPr>
        <p:spPr bwMode="auto">
          <a:xfrm>
            <a:off x="6605022" y="1828800"/>
            <a:ext cx="285750" cy="1295400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31291-A7C8-4309-BF87-ACA01700EB72}"/>
              </a:ext>
            </a:extLst>
          </p:cNvPr>
          <p:cNvSpPr txBox="1"/>
          <p:nvPr/>
        </p:nvSpPr>
        <p:spPr>
          <a:xfrm>
            <a:off x="6890772" y="2272763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Binary product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8781C-D216-4593-9C50-DE60FB94BB2E}"/>
              </a:ext>
            </a:extLst>
          </p:cNvPr>
          <p:cNvSpPr txBox="1"/>
          <p:nvPr/>
        </p:nvSpPr>
        <p:spPr>
          <a:xfrm>
            <a:off x="5432835" y="44419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bp0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575D4-B99C-4631-B499-126C43BCB023}"/>
              </a:ext>
            </a:extLst>
          </p:cNvPr>
          <p:cNvSpPr txBox="1"/>
          <p:nvPr/>
        </p:nvSpPr>
        <p:spPr>
          <a:xfrm>
            <a:off x="5432835" y="4734817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bp1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150EF2-7060-45FE-A83A-74F7BA5252BA}"/>
              </a:ext>
            </a:extLst>
          </p:cNvPr>
          <p:cNvSpPr txBox="1"/>
          <p:nvPr/>
        </p:nvSpPr>
        <p:spPr>
          <a:xfrm>
            <a:off x="5432835" y="502766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bp2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A0DE3-C08E-4E8E-9DCC-44AE408DF463}"/>
              </a:ext>
            </a:extLst>
          </p:cNvPr>
          <p:cNvSpPr txBox="1"/>
          <p:nvPr/>
        </p:nvSpPr>
        <p:spPr>
          <a:xfrm>
            <a:off x="5432835" y="532050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bp3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78696A-CA00-421D-8DA7-77EA9F8A1C62}"/>
              </a:ext>
            </a:extLst>
          </p:cNvPr>
          <p:cNvSpPr txBox="1"/>
          <p:nvPr/>
        </p:nvSpPr>
        <p:spPr>
          <a:xfrm>
            <a:off x="5964909" y="444197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pp0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C3434A-A555-441D-9CF2-E458B96C2776}"/>
              </a:ext>
            </a:extLst>
          </p:cNvPr>
          <p:cNvSpPr txBox="1"/>
          <p:nvPr/>
        </p:nvSpPr>
        <p:spPr>
          <a:xfrm>
            <a:off x="6803109" y="4592328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pp1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3488C0-6FBB-4637-9379-E6034DE35D87}"/>
              </a:ext>
            </a:extLst>
          </p:cNvPr>
          <p:cNvSpPr txBox="1"/>
          <p:nvPr/>
        </p:nvSpPr>
        <p:spPr>
          <a:xfrm>
            <a:off x="7629550" y="484304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pp2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7460DE-5225-4103-B7A6-631F9B174DD5}"/>
              </a:ext>
            </a:extLst>
          </p:cNvPr>
          <p:cNvSpPr txBox="1"/>
          <p:nvPr/>
        </p:nvSpPr>
        <p:spPr>
          <a:xfrm>
            <a:off x="8382000" y="5118196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= pp3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36DA47B8-46AB-4975-8F8A-BD5258B1F655}"/>
              </a:ext>
            </a:extLst>
          </p:cNvPr>
          <p:cNvSpPr/>
          <p:nvPr/>
        </p:nvSpPr>
        <p:spPr bwMode="auto">
          <a:xfrm>
            <a:off x="6593632" y="4563615"/>
            <a:ext cx="285750" cy="389385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8811E2A6-C576-48A3-9E54-78C2C79C5FFC}"/>
              </a:ext>
            </a:extLst>
          </p:cNvPr>
          <p:cNvSpPr/>
          <p:nvPr/>
        </p:nvSpPr>
        <p:spPr bwMode="auto">
          <a:xfrm>
            <a:off x="7430875" y="4775062"/>
            <a:ext cx="285750" cy="482738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023EE7EE-684A-4AFD-A733-D4AA78CA3CDE}"/>
              </a:ext>
            </a:extLst>
          </p:cNvPr>
          <p:cNvSpPr/>
          <p:nvPr/>
        </p:nvSpPr>
        <p:spPr bwMode="auto">
          <a:xfrm>
            <a:off x="8230411" y="5046104"/>
            <a:ext cx="285750" cy="482738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66290-1DBC-4BBC-93D1-25D6CC3A7838}"/>
              </a:ext>
            </a:extLst>
          </p:cNvPr>
          <p:cNvSpPr txBox="1"/>
          <p:nvPr/>
        </p:nvSpPr>
        <p:spPr>
          <a:xfrm>
            <a:off x="304800" y="3429000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Binary product and shift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8AA97A-689D-408C-9421-C5A58436BB3B}"/>
              </a:ext>
            </a:extLst>
          </p:cNvPr>
          <p:cNvSpPr/>
          <p:nvPr/>
        </p:nvSpPr>
        <p:spPr bwMode="auto">
          <a:xfrm>
            <a:off x="457200" y="4495800"/>
            <a:ext cx="152400" cy="103304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962C28-2799-427E-B58C-E2B91668F463}"/>
              </a:ext>
            </a:extLst>
          </p:cNvPr>
          <p:cNvCxnSpPr/>
          <p:nvPr/>
        </p:nvCxnSpPr>
        <p:spPr bwMode="auto">
          <a:xfrm flipH="1">
            <a:off x="533400" y="3736777"/>
            <a:ext cx="762000" cy="6828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48236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28484" name="Rectangle 4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848600" cy="990600"/>
          </a:xfrm>
        </p:spPr>
        <p:txBody>
          <a:bodyPr/>
          <a:lstStyle/>
          <a:p>
            <a:r>
              <a:rPr lang="en-US" dirty="0"/>
              <a:t>Non-pipelined Multiplier—flattened combinational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60071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31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Non-Pipelined Multiplier—staged combinational</a:t>
            </a:r>
          </a:p>
        </p:txBody>
      </p:sp>
      <p:pic>
        <p:nvPicPr>
          <p:cNvPr id="143155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066800"/>
            <a:ext cx="1981200" cy="5275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431558" name="Picture 6"/>
          <p:cNvPicPr>
            <a:picLocks noChangeAspect="1" noChangeArrowheads="1"/>
          </p:cNvPicPr>
          <p:nvPr/>
        </p:nvPicPr>
        <p:blipFill>
          <a:blip r:embed="rId4"/>
          <a:srcRect l="1443" t="21690" r="10522" b="8824"/>
          <a:stretch>
            <a:fillRect/>
          </a:stretch>
        </p:blipFill>
        <p:spPr bwMode="auto">
          <a:xfrm>
            <a:off x="381000" y="1066800"/>
            <a:ext cx="5005388" cy="52578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3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Multiplier—Design </a:t>
            </a:r>
          </a:p>
        </p:txBody>
      </p:sp>
      <p:pic>
        <p:nvPicPr>
          <p:cNvPr id="1434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096168"/>
            <a:ext cx="1416231" cy="5275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38C10D4-5985-450C-BA8C-5D03CCAC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1101274"/>
            <a:ext cx="1981200" cy="5275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434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Multiplier—RTL </a:t>
            </a:r>
          </a:p>
        </p:txBody>
      </p:sp>
      <p:pic>
        <p:nvPicPr>
          <p:cNvPr id="1434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1066800"/>
            <a:ext cx="1436688" cy="53514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434630" name="Picture 6"/>
          <p:cNvPicPr>
            <a:picLocks noChangeAspect="1" noChangeArrowheads="1"/>
          </p:cNvPicPr>
          <p:nvPr/>
        </p:nvPicPr>
        <p:blipFill>
          <a:blip r:embed="rId4"/>
          <a:srcRect l="10103" t="13014" r="27841" b="26254"/>
          <a:stretch>
            <a:fillRect/>
          </a:stretch>
        </p:blipFill>
        <p:spPr bwMode="auto">
          <a:xfrm>
            <a:off x="76200" y="1219200"/>
            <a:ext cx="3276600" cy="426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434631" name="Picture 7"/>
          <p:cNvPicPr>
            <a:picLocks noChangeAspect="1" noChangeArrowheads="1"/>
          </p:cNvPicPr>
          <p:nvPr/>
        </p:nvPicPr>
        <p:blipFill>
          <a:blip r:embed="rId5"/>
          <a:srcRect l="11034" t="17465" r="12477" b="14212"/>
          <a:stretch>
            <a:fillRect/>
          </a:stretch>
        </p:blipFill>
        <p:spPr bwMode="auto">
          <a:xfrm>
            <a:off x="3352800" y="1219200"/>
            <a:ext cx="4038600" cy="4800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434632" name="Line 8"/>
          <p:cNvSpPr>
            <a:spLocks noChangeShapeType="1"/>
          </p:cNvSpPr>
          <p:nvPr/>
        </p:nvSpPr>
        <p:spPr bwMode="auto">
          <a:xfrm>
            <a:off x="3352800" y="1066800"/>
            <a:ext cx="0" cy="533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43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Multiplier—Testbench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95400"/>
            <a:ext cx="4648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17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Multiplier—Testbench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5348"/>
          <a:stretch/>
        </p:blipFill>
        <p:spPr>
          <a:xfrm>
            <a:off x="304800" y="1371600"/>
            <a:ext cx="4701056" cy="31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4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Pipelined Multiplier—Testbench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6248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95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ECNG 414        </a:t>
            </a:r>
            <a:r>
              <a:rPr lang="pl-PL"/>
              <a:t>Ch. 4</a:t>
            </a:r>
            <a:r>
              <a:rPr lang="en-US"/>
              <a:t>: Sequential Circuits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 Slide </a:t>
            </a:r>
            <a:fld id="{A6155446-2E20-4AFF-8802-658844AC3B7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B086F-37FA-4457-92FD-9C4F64B26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" y="1371600"/>
            <a:ext cx="9144000" cy="3101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7ED50-B947-4B56-9611-B3001E12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083372"/>
            <a:ext cx="3886200" cy="80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33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Memory Elements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073155"/>
            <a:ext cx="7162801" cy="532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031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EENG 414        Ch. 4: Sequential Circuits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2018              Slide </a:t>
            </a:r>
            <a:fld id="{5CC4C93E-4874-49C6-953F-4E43A5161E1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9"/>
          <a:stretch/>
        </p:blipFill>
        <p:spPr bwMode="auto">
          <a:xfrm>
            <a:off x="0" y="1143000"/>
            <a:ext cx="9144000" cy="429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112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6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a D Latch</a:t>
            </a:r>
          </a:p>
        </p:txBody>
      </p:sp>
      <p:pic>
        <p:nvPicPr>
          <p:cNvPr id="1367046" name="Picture 6"/>
          <p:cNvPicPr>
            <a:picLocks noChangeAspect="1" noChangeArrowheads="1"/>
          </p:cNvPicPr>
          <p:nvPr/>
        </p:nvPicPr>
        <p:blipFill>
          <a:blip r:embed="rId3"/>
          <a:srcRect l="2092" t="19775" r="33000" b="8678"/>
          <a:stretch>
            <a:fillRect/>
          </a:stretch>
        </p:blipFill>
        <p:spPr bwMode="auto">
          <a:xfrm>
            <a:off x="457200" y="1295400"/>
            <a:ext cx="4481328" cy="48005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3156722" cy="163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48200" y="4953000"/>
            <a:ext cx="3697446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what happen if else?</a:t>
            </a:r>
          </a:p>
          <a:p>
            <a:r>
              <a:rPr lang="en-US" sz="1600" dirty="0"/>
              <a:t>infers a latch with incomplete condition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 bwMode="auto">
          <a:xfrm flipH="1">
            <a:off x="3048000" y="5245388"/>
            <a:ext cx="1600200" cy="1241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6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a D flip-flop</a:t>
            </a:r>
          </a:p>
        </p:txBody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6400" y="1181100"/>
            <a:ext cx="3460423" cy="1371600"/>
          </a:xfrm>
        </p:spPr>
        <p:txBody>
          <a:bodyPr/>
          <a:lstStyle/>
          <a:p>
            <a:r>
              <a:rPr lang="en-US" dirty="0"/>
              <a:t>No else branch</a:t>
            </a:r>
          </a:p>
          <a:p>
            <a:r>
              <a:rPr lang="en-US" dirty="0"/>
              <a:t>Note the sensitivity list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only no d</a:t>
            </a:r>
          </a:p>
        </p:txBody>
      </p:sp>
      <p:pic>
        <p:nvPicPr>
          <p:cNvPr id="1369094" name="Picture 6"/>
          <p:cNvPicPr>
            <a:picLocks noChangeAspect="1" noChangeArrowheads="1"/>
          </p:cNvPicPr>
          <p:nvPr/>
        </p:nvPicPr>
        <p:blipFill>
          <a:blip r:embed="rId3"/>
          <a:srcRect l="1779" t="18491" r="18161" b="9085"/>
          <a:stretch>
            <a:fillRect/>
          </a:stretch>
        </p:blipFill>
        <p:spPr bwMode="auto">
          <a:xfrm>
            <a:off x="304800" y="974103"/>
            <a:ext cx="4451350" cy="4648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6909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762250"/>
            <a:ext cx="2249488" cy="1452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6909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5986463"/>
            <a:ext cx="4962525" cy="3381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1369098" name="Rectangle 10"/>
          <p:cNvSpPr>
            <a:spLocks noChangeArrowheads="1"/>
          </p:cNvSpPr>
          <p:nvPr/>
        </p:nvSpPr>
        <p:spPr bwMode="auto">
          <a:xfrm>
            <a:off x="152400" y="4267200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100000"/>
              </a:spcBef>
              <a:buFontTx/>
              <a:buChar char="•"/>
            </a:pPr>
            <a:endParaRPr lang="en-US" sz="2000" b="1" dirty="0">
              <a:solidFill>
                <a:srgbClr val="003399"/>
              </a:solidFill>
            </a:endParaRPr>
          </a:p>
          <a:p>
            <a:pPr marL="342900" indent="-342900">
              <a:spcBef>
                <a:spcPct val="100000"/>
              </a:spcBef>
              <a:buFontTx/>
              <a:buChar char="•"/>
            </a:pPr>
            <a:endParaRPr lang="en-US" sz="2000" b="1" dirty="0">
              <a:solidFill>
                <a:srgbClr val="003399"/>
              </a:solidFill>
            </a:endParaRPr>
          </a:p>
          <a:p>
            <a:pPr marL="342900" indent="-342900">
              <a:spcBef>
                <a:spcPct val="100000"/>
              </a:spcBef>
              <a:buFontTx/>
              <a:buChar char="•"/>
            </a:pPr>
            <a:r>
              <a:rPr lang="en-US" sz="2000" b="1" dirty="0">
                <a:solidFill>
                  <a:srgbClr val="003399"/>
                </a:solidFill>
              </a:rPr>
              <a:t>-</a:t>
            </a:r>
            <a:r>
              <a:rPr lang="en-US" sz="2000" b="1" dirty="0" err="1">
                <a:solidFill>
                  <a:srgbClr val="003399"/>
                </a:solidFill>
              </a:rPr>
              <a:t>ve</a:t>
            </a:r>
            <a:r>
              <a:rPr lang="en-US" sz="2000" b="1" dirty="0">
                <a:solidFill>
                  <a:srgbClr val="003399"/>
                </a:solidFill>
              </a:rPr>
              <a:t> edge DFF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7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a D FF with asynchronous reset</a:t>
            </a:r>
          </a:p>
        </p:txBody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4191000" cy="1371600"/>
          </a:xfrm>
        </p:spPr>
        <p:txBody>
          <a:bodyPr/>
          <a:lstStyle/>
          <a:p>
            <a:r>
              <a:rPr lang="en-US"/>
              <a:t>No else branch</a:t>
            </a:r>
          </a:p>
          <a:p>
            <a:r>
              <a:rPr lang="en-US"/>
              <a:t>Note the sensitivity list</a:t>
            </a:r>
          </a:p>
          <a:p>
            <a:pPr lvl="1"/>
            <a:r>
              <a:rPr lang="en-US"/>
              <a:t>clk and reset</a:t>
            </a:r>
          </a:p>
        </p:txBody>
      </p:sp>
      <p:sp>
        <p:nvSpPr>
          <p:cNvPr id="1371143" name="Rectangle 7"/>
          <p:cNvSpPr>
            <a:spLocks noChangeArrowheads="1"/>
          </p:cNvSpPr>
          <p:nvPr/>
        </p:nvSpPr>
        <p:spPr bwMode="auto">
          <a:xfrm>
            <a:off x="152400" y="4724400"/>
            <a:ext cx="419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100000"/>
              </a:spcBef>
              <a:buFontTx/>
              <a:buChar char="•"/>
            </a:pPr>
            <a:r>
              <a:rPr lang="en-US" sz="2000" b="1">
                <a:solidFill>
                  <a:srgbClr val="003399"/>
                </a:solidFill>
              </a:rPr>
              <a:t>Edge functions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>
                <a:solidFill>
                  <a:srgbClr val="0066CC"/>
                </a:solidFill>
              </a:rPr>
              <a:t>rising_edge(…)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>
                <a:solidFill>
                  <a:srgbClr val="0066CC"/>
                </a:solidFill>
              </a:rPr>
              <a:t>falling_edge(…)</a:t>
            </a:r>
          </a:p>
        </p:txBody>
      </p:sp>
      <p:pic>
        <p:nvPicPr>
          <p:cNvPr id="137114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3505200" cy="2139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1371146" name="Picture 10"/>
          <p:cNvPicPr>
            <a:picLocks noChangeAspect="1" noChangeArrowheads="1"/>
          </p:cNvPicPr>
          <p:nvPr/>
        </p:nvPicPr>
        <p:blipFill rotWithShape="1">
          <a:blip r:embed="rId4"/>
          <a:srcRect l="2527" t="16896" r="23165" b="14075"/>
          <a:stretch/>
        </p:blipFill>
        <p:spPr bwMode="auto">
          <a:xfrm>
            <a:off x="4295685" y="1066801"/>
            <a:ext cx="4391115" cy="519752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Abou-Auf</a:t>
            </a:r>
          </a:p>
        </p:txBody>
      </p:sp>
      <p:sp>
        <p:nvSpPr>
          <p:cNvPr id="137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924800" cy="990600"/>
          </a:xfrm>
        </p:spPr>
        <p:txBody>
          <a:bodyPr/>
          <a:lstStyle/>
          <a:p>
            <a:r>
              <a:rPr lang="en-US"/>
              <a:t>Inference of 8-bit Register </a:t>
            </a:r>
          </a:p>
        </p:txBody>
      </p:sp>
      <p:pic>
        <p:nvPicPr>
          <p:cNvPr id="1373191" name="Picture 7"/>
          <p:cNvPicPr>
            <a:picLocks noChangeAspect="1" noChangeArrowheads="1"/>
          </p:cNvPicPr>
          <p:nvPr/>
        </p:nvPicPr>
        <p:blipFill rotWithShape="1">
          <a:blip r:embed="rId3"/>
          <a:srcRect l="1669" t="17072" r="11513" b="12164"/>
          <a:stretch/>
        </p:blipFill>
        <p:spPr bwMode="auto">
          <a:xfrm>
            <a:off x="609600" y="1142999"/>
            <a:ext cx="5257800" cy="502920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ECNG 414        </a:t>
            </a:r>
            <a:r>
              <a:rPr lang="pl-PL" dirty="0"/>
              <a:t>Ch. 4</a:t>
            </a:r>
            <a:r>
              <a:rPr lang="en-US" dirty="0"/>
              <a:t>: Sequential Circuits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Spring </a:t>
            </a:r>
            <a:r>
              <a:rPr lang="is-IS" dirty="0"/>
              <a:t>2018</a:t>
            </a:r>
            <a:r>
              <a:rPr lang="en-US" dirty="0"/>
              <a:t>              Slide </a:t>
            </a:r>
            <a:fld id="{5CC4C93E-4874-49C6-953F-4E43A5161E1D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otes">
  <a:themeElements>
    <a:clrScheme name="not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not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ot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t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t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31990</TotalTime>
  <Words>1284</Words>
  <Application>Microsoft Office PowerPoint</Application>
  <PresentationFormat>On-screen Show (4:3)</PresentationFormat>
  <Paragraphs>267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Cambria Math</vt:lpstr>
      <vt:lpstr>Courier New</vt:lpstr>
      <vt:lpstr>Times New Roman</vt:lpstr>
      <vt:lpstr>Verdana</vt:lpstr>
      <vt:lpstr>notes</vt:lpstr>
      <vt:lpstr>Chapters 4  Sequential Circuits </vt:lpstr>
      <vt:lpstr>Types of Synchronous Sequential Circuits</vt:lpstr>
      <vt:lpstr>Inference of basic memory elements</vt:lpstr>
      <vt:lpstr>Basic Memory Elements</vt:lpstr>
      <vt:lpstr>Difference in Operation</vt:lpstr>
      <vt:lpstr>Inferring a D Latch</vt:lpstr>
      <vt:lpstr>Inferring a D flip-flop</vt:lpstr>
      <vt:lpstr>Inferring a D FF with asynchronous reset</vt:lpstr>
      <vt:lpstr>Inference of 8-bit Register </vt:lpstr>
      <vt:lpstr>Model for Synchronous Sequential Circuit</vt:lpstr>
      <vt:lpstr>D FF with clock enable</vt:lpstr>
      <vt:lpstr>D FF with clock enable—one segment code</vt:lpstr>
      <vt:lpstr>4-bit Shift Register </vt:lpstr>
      <vt:lpstr>Universal Shift Register </vt:lpstr>
      <vt:lpstr>Universal Shift Register—one segment </vt:lpstr>
      <vt:lpstr>Universal Shift Register—testbench</vt:lpstr>
      <vt:lpstr>Universal Shift Register—testbench</vt:lpstr>
      <vt:lpstr>Free-running binary counter</vt:lpstr>
      <vt:lpstr>Free-running binary counter—cont.</vt:lpstr>
      <vt:lpstr>FPGA/uP Interfacing through Register File</vt:lpstr>
      <vt:lpstr>Register file</vt:lpstr>
      <vt:lpstr>Example</vt:lpstr>
      <vt:lpstr>Register file—code </vt:lpstr>
      <vt:lpstr>Register file—code </vt:lpstr>
      <vt:lpstr>Register file—code </vt:lpstr>
      <vt:lpstr>Register file—code </vt:lpstr>
      <vt:lpstr>Pipelining</vt:lpstr>
      <vt:lpstr>Pipelined combinational circuit</vt:lpstr>
      <vt:lpstr>Example Pipelined Multiplier</vt:lpstr>
      <vt:lpstr>Example Pipelined Multiplier</vt:lpstr>
      <vt:lpstr>Non-pipelined Multiplier—flattened combinational</vt:lpstr>
      <vt:lpstr>Non-Pipelined Multiplier—staged combinational</vt:lpstr>
      <vt:lpstr>Pipelined Multiplier—Design </vt:lpstr>
      <vt:lpstr>Pipelined Multiplier—RTL </vt:lpstr>
      <vt:lpstr>Pipelined Multiplier—Testbench</vt:lpstr>
      <vt:lpstr>Pipelined Multiplier—Testbench</vt:lpstr>
      <vt:lpstr>Pipelined Multiplier—Testbench</vt:lpstr>
      <vt:lpstr>Simulation</vt:lpstr>
    </vt:vector>
  </TitlesOfParts>
  <Company>PyramidTech,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  Magnetostatic Fields</dc:title>
  <dc:creator>Ahmed Abou-Auf</dc:creator>
  <cp:lastModifiedBy>Ahmed Abou-Auf</cp:lastModifiedBy>
  <cp:revision>241</cp:revision>
  <cp:lastPrinted>2005-07-04T07:58:56Z</cp:lastPrinted>
  <dcterms:created xsi:type="dcterms:W3CDTF">2005-04-15T08:10:26Z</dcterms:created>
  <dcterms:modified xsi:type="dcterms:W3CDTF">2018-03-01T07:19:44Z</dcterms:modified>
</cp:coreProperties>
</file>